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el-G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8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F6DF11C-6049-431B-845C-D87CA25FBDBF}" type="datetimeFigureOut">
              <a:rPr lang="el-GR"/>
              <a:pPr>
                <a:defRPr/>
              </a:pPr>
              <a:t>20/2/2015</a:t>
            </a:fld>
            <a:endParaRPr lang="el-GR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l-GR" noProof="0" smtClean="0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 noProof="0" smtClean="0"/>
              <a:t>Στυλ υποδείγματος κειμένου</a:t>
            </a:r>
          </a:p>
          <a:p>
            <a:pPr lvl="1"/>
            <a:r>
              <a:rPr lang="el-GR" noProof="0" smtClean="0"/>
              <a:t>Δεύτερου επιπέδου</a:t>
            </a:r>
          </a:p>
          <a:p>
            <a:pPr lvl="2"/>
            <a:r>
              <a:rPr lang="el-GR" noProof="0" smtClean="0"/>
              <a:t>Τρίτου επιπέδου</a:t>
            </a:r>
          </a:p>
          <a:p>
            <a:pPr lvl="3"/>
            <a:r>
              <a:rPr lang="el-GR" noProof="0" smtClean="0"/>
              <a:t>Τέταρτου επιπέδου</a:t>
            </a:r>
          </a:p>
          <a:p>
            <a:pPr lvl="4"/>
            <a:r>
              <a:rPr lang="el-GR" noProof="0" smtClean="0"/>
              <a:t>Πέμπτου επιπέδου</a:t>
            </a:r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83E0BFD-C4C8-4FA9-9D3A-402A3D626169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Θέση εικόνας διαφάνειας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Θέση σημειώσεων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l-GR" altLang="el-GR" smtClean="0"/>
          </a:p>
        </p:txBody>
      </p:sp>
      <p:sp>
        <p:nvSpPr>
          <p:cNvPr id="10244" name="Θέση αριθμού διαφάνειας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346E7ED-45D0-4180-8062-9181D161E8B5}" type="slidenum">
              <a:rPr lang="el-GR" altLang="el-GR" smtClean="0"/>
              <a:pPr/>
              <a:t>4</a:t>
            </a:fld>
            <a:endParaRPr lang="el-GR" altLang="el-G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Υπότιτλο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l-GR" smtClean="0"/>
              <a:t>Στυλ κύριου υπότιτλου</a:t>
            </a:r>
            <a:endParaRPr lang="el-G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6BD162-4CBB-410D-9A94-A34BD56982D0}" type="datetimeFigureOut">
              <a:rPr lang="el-GR" altLang="el-GR"/>
              <a:pPr/>
              <a:t>20/2/2015</a:t>
            </a:fld>
            <a:endParaRPr lang="el-GR" alt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l-GR" altLang="el-GR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E8B9F-B869-4790-9C6F-95D1CFF4A4CE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2EEA7C-8D17-47B3-96D9-F27E9D86F877}" type="datetimeFigureOut">
              <a:rPr lang="el-GR" altLang="el-GR"/>
              <a:pPr/>
              <a:t>20/2/2015</a:t>
            </a:fld>
            <a:endParaRPr lang="el-GR" alt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l-GR" altLang="el-GR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C2949-7E2D-4377-B750-A89BFD219ECD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857181-C3D6-4216-8B1A-0DD88AAC4800}" type="datetimeFigureOut">
              <a:rPr lang="el-GR" altLang="el-GR"/>
              <a:pPr/>
              <a:t>20/2/2015</a:t>
            </a:fld>
            <a:endParaRPr lang="el-GR" alt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l-GR" altLang="el-GR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996E0-578A-4564-AA6F-31236534E211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AF94C3-C05C-4FDC-9777-E0B57DA3C6A6}" type="datetimeFigureOut">
              <a:rPr lang="el-GR" altLang="el-GR"/>
              <a:pPr/>
              <a:t>20/2/2015</a:t>
            </a:fld>
            <a:endParaRPr lang="el-GR" altLang="el-G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l-GR" altLang="el-GR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1EDB8-AD7F-4608-8C42-88371BAE0DFB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1D8E7F-2F0D-45C9-9B1E-C5ABAB3FE2EC}" type="datetimeFigureOut">
              <a:rPr lang="el-GR" altLang="el-GR"/>
              <a:pPr/>
              <a:t>20/2/2015</a:t>
            </a:fld>
            <a:endParaRPr lang="el-GR" altLang="el-G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l-GR" altLang="el-GR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20901A-D9B2-4ED8-B175-F5B70EF88A3E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FC4EF-FA2A-49EB-BC86-02174FD12870}" type="datetimeFigureOut">
              <a:rPr lang="el-GR" altLang="el-GR"/>
              <a:pPr/>
              <a:t>20/2/2015</a:t>
            </a:fld>
            <a:endParaRPr lang="el-GR" altLang="el-G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l-GR" altLang="el-GR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F85171-6AD1-494F-A9EF-CAE2A6551345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93E901-354F-4CB6-B3F3-DB16383266DA}" type="datetimeFigureOut">
              <a:rPr lang="el-GR" altLang="el-GR"/>
              <a:pPr/>
              <a:t>20/2/2015</a:t>
            </a:fld>
            <a:endParaRPr lang="el-GR" altLang="el-G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l-GR" altLang="el-GR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D35EDF-82FA-4C6E-AF0A-A07F19BF8A34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BA9DC8-3D4F-4188-9478-F14577791618}" type="datetimeFigureOut">
              <a:rPr lang="el-GR" altLang="el-GR"/>
              <a:pPr/>
              <a:t>20/2/2015</a:t>
            </a:fld>
            <a:endParaRPr lang="el-GR" altLang="el-G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l-GR" altLang="el-GR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943E3-865E-404F-9245-62F371610552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l-GR" noProof="0" smtClean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56DCB0-706A-4CDC-B0AE-084596904145}" type="datetimeFigureOut">
              <a:rPr lang="el-GR" altLang="el-GR"/>
              <a:pPr/>
              <a:t>20/2/2015</a:t>
            </a:fld>
            <a:endParaRPr lang="el-GR" altLang="el-G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l-GR" altLang="el-GR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1C164-AE9B-4110-82F7-989A129AD01E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51F03D-F146-4138-A638-1D844A19F265}" type="datetimeFigureOut">
              <a:rPr lang="el-GR" altLang="el-GR"/>
              <a:pPr/>
              <a:t>20/2/2015</a:t>
            </a:fld>
            <a:endParaRPr lang="el-GR" alt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l-GR" altLang="el-GR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A27F30-0CAC-4579-AC7B-08D30F42EC71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1E8D4A-1AE5-4B8E-9F85-60101737CE9F}" type="datetimeFigureOut">
              <a:rPr lang="el-GR" altLang="el-GR"/>
              <a:pPr/>
              <a:t>20/2/2015</a:t>
            </a:fld>
            <a:endParaRPr lang="el-GR" alt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l-GR" altLang="el-GR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F58B5A-444F-4554-8B51-D81E97853220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 smtClean="0"/>
              <a:t>Click to edit Master text styles</a:t>
            </a:r>
          </a:p>
          <a:p>
            <a:pPr lvl="1"/>
            <a:r>
              <a:rPr lang="el-GR" altLang="el-GR" smtClean="0"/>
              <a:t>Second level</a:t>
            </a:r>
          </a:p>
          <a:p>
            <a:pPr lvl="2"/>
            <a:r>
              <a:rPr lang="el-GR" altLang="el-GR" smtClean="0"/>
              <a:t>Third level</a:t>
            </a:r>
          </a:p>
          <a:p>
            <a:pPr lvl="3"/>
            <a:r>
              <a:rPr lang="el-GR" altLang="el-GR" smtClean="0"/>
              <a:t>Fourth level</a:t>
            </a:r>
          </a:p>
          <a:p>
            <a:pPr lvl="4"/>
            <a:r>
              <a:rPr lang="el-GR" altLang="el-GR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B8921227-B738-4438-8620-C296DCD74283}" type="datetimeFigureOut">
              <a:rPr lang="el-GR" altLang="el-GR"/>
              <a:pPr/>
              <a:t>20/2/2015</a:t>
            </a:fld>
            <a:endParaRPr lang="el-GR" altLang="el-G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el-GR" altLang="el-GR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F45B673-DE07-4D21-83EB-0871F08C9AB2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l-GR" sz="2400" b="1" smtClean="0"/>
              <a:t>O </a:t>
            </a:r>
            <a:r>
              <a:rPr lang="el-GR" altLang="el-GR" sz="2400" b="1" smtClean="0"/>
              <a:t>Ρόλος Των Θεσμών Εταιρικής Διακυβέρνησης και η Αντιμετώπιση της Σύγκρουσης Συμφερόντων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l-GR" altLang="el-GR" sz="2400" b="1" smtClean="0"/>
              <a:t>Βασίλης Νικολετόπουλος</a:t>
            </a:r>
          </a:p>
          <a:p>
            <a:pPr eaLnBrk="1" hangingPunct="1"/>
            <a:r>
              <a:rPr lang="el-GR" altLang="el-GR" sz="2000" smtClean="0"/>
              <a:t>Σύμβουλος επιχειρήσεων</a:t>
            </a:r>
          </a:p>
          <a:p>
            <a:pPr eaLnBrk="1" hangingPunct="1"/>
            <a:r>
              <a:rPr lang="en-US" altLang="el-GR" sz="2000" b="1" smtClean="0">
                <a:solidFill>
                  <a:srgbClr val="FF0000"/>
                </a:solidFill>
              </a:rPr>
              <a:t>Natural Resources GP</a:t>
            </a:r>
          </a:p>
          <a:p>
            <a:pPr eaLnBrk="1" hangingPunct="1"/>
            <a:endParaRPr lang="el-GR" altLang="el-GR" sz="2000" smtClean="0"/>
          </a:p>
          <a:p>
            <a:pPr eaLnBrk="1" hangingPunct="1"/>
            <a:r>
              <a:rPr lang="el-GR" altLang="el-GR" sz="1600" smtClean="0"/>
              <a:t>Η Εταιρική Διακυβέρνηση ως Μηχανισμός Πρόληψης και Αντιμετώπισης της Οικονομικής Εγκληματικότητας στις Επιχειρήσεις</a:t>
            </a:r>
            <a:r>
              <a:rPr lang="en-US" altLang="el-GR" sz="1600" smtClean="0"/>
              <a:t>, </a:t>
            </a:r>
            <a:r>
              <a:rPr lang="el-GR" altLang="el-GR" sz="1600" smtClean="0"/>
              <a:t>Αθήνα, Φεβ 17, ‘15</a:t>
            </a:r>
          </a:p>
          <a:p>
            <a:pPr eaLnBrk="1" hangingPunct="1"/>
            <a:endParaRPr lang="el-GR" altLang="el-GR" sz="1600" smtClean="0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-7938"/>
            <a:ext cx="2667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l-GR" b="1">
                <a:solidFill>
                  <a:srgbClr val="FF3300"/>
                </a:solidFill>
                <a:latin typeface="Times New Roman" pitchFamily="18" charset="0"/>
              </a:rPr>
              <a:t>Natural Resources GP</a:t>
            </a:r>
            <a:endParaRPr lang="el-GR" altLang="el-GR" b="1">
              <a:solidFill>
                <a:srgbClr val="FF33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altLang="el-GR" sz="2800" b="1" smtClean="0">
                <a:solidFill>
                  <a:srgbClr val="000000"/>
                </a:solidFill>
              </a:rPr>
              <a:t>Θεσμοί ΕΔ και Σύγκρουση Συμφερόντων</a:t>
            </a:r>
            <a:endParaRPr lang="el-GR" altLang="el-G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l-GR" altLang="el-GR" sz="2400" smtClean="0"/>
          </a:p>
          <a:p>
            <a:pPr eaLnBrk="1" hangingPunct="1"/>
            <a:r>
              <a:rPr lang="el-GR" altLang="el-GR" sz="2400" b="1" smtClean="0"/>
              <a:t>Ιστορικό</a:t>
            </a:r>
          </a:p>
          <a:p>
            <a:pPr eaLnBrk="1" hangingPunct="1"/>
            <a:r>
              <a:rPr lang="el-GR" altLang="el-GR" sz="2400" b="1" smtClean="0"/>
              <a:t>Ορισμοί</a:t>
            </a:r>
          </a:p>
          <a:p>
            <a:pPr eaLnBrk="1" hangingPunct="1"/>
            <a:r>
              <a:rPr lang="el-GR" altLang="el-GR" sz="2400" b="1" smtClean="0"/>
              <a:t>Σημερινή κατάσταση</a:t>
            </a:r>
          </a:p>
          <a:p>
            <a:pPr eaLnBrk="1" hangingPunct="1"/>
            <a:r>
              <a:rPr lang="el-GR" altLang="el-GR" sz="2400" b="1" smtClean="0"/>
              <a:t>Επιτυχίες της ΕΔ</a:t>
            </a:r>
          </a:p>
          <a:p>
            <a:pPr eaLnBrk="1" hangingPunct="1"/>
            <a:r>
              <a:rPr lang="el-GR" altLang="el-GR" sz="2400" b="1" smtClean="0"/>
              <a:t>Αποτυχίες</a:t>
            </a:r>
            <a:endParaRPr lang="en-US" altLang="el-GR" sz="2400" b="1" smtClean="0"/>
          </a:p>
          <a:p>
            <a:pPr eaLnBrk="1" hangingPunct="1"/>
            <a:r>
              <a:rPr lang="el-GR" altLang="el-GR" sz="2400" b="1" smtClean="0"/>
              <a:t>Συμπέρασμα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-7938"/>
            <a:ext cx="2667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l-GR" b="1">
                <a:solidFill>
                  <a:srgbClr val="FF3300"/>
                </a:solidFill>
                <a:latin typeface="Times New Roman" pitchFamily="18" charset="0"/>
              </a:rPr>
              <a:t>Natural Resources GP</a:t>
            </a:r>
            <a:endParaRPr lang="el-GR" altLang="el-GR" b="1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3077" name="Θέση υποσέλιδου 1"/>
          <p:cNvSpPr>
            <a:spLocks noGrp="1"/>
          </p:cNvSpPr>
          <p:nvPr>
            <p:ph type="ftr" sz="quarter" idx="11"/>
          </p:nvPr>
        </p:nvSpPr>
        <p:spPr>
          <a:xfrm>
            <a:off x="2667000" y="6172200"/>
            <a:ext cx="3962400" cy="54927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l-GR" altLang="el-GR" sz="1200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3078" name="Θέση αριθμού διαφάνειας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4EE9DA7-AC9E-44AC-B0F3-59D9EF155745}" type="slidenum">
              <a:rPr lang="el-GR" altLang="el-GR" smtClean="0"/>
              <a:pPr/>
              <a:t>2</a:t>
            </a:fld>
            <a:endParaRPr lang="el-GR" altLang="el-GR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altLang="el-GR" sz="2800" b="1" smtClean="0"/>
              <a:t>Θεσμοί ΕΔ και Σύγκρουση Συμφερόντων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</a:pPr>
            <a:endParaRPr lang="el-GR" altLang="el-GR" sz="2000" smtClean="0"/>
          </a:p>
          <a:p>
            <a:pPr marL="609600" indent="-609600" eaLnBrk="1" hangingPunct="1">
              <a:lnSpc>
                <a:spcPct val="80000"/>
              </a:lnSpc>
            </a:pPr>
            <a:r>
              <a:rPr lang="el-GR" altLang="el-GR" sz="2000" smtClean="0"/>
              <a:t>Στην μετά-ENRON εποχή ανάγκη γιά προστασία μετόχων</a:t>
            </a:r>
            <a:r>
              <a:rPr lang="en-US" altLang="el-GR" sz="2000" smtClean="0"/>
              <a:t>: </a:t>
            </a:r>
            <a:r>
              <a:rPr lang="el-GR" altLang="el-GR" sz="2000" smtClean="0"/>
              <a:t>θεσμικών, εκτός διοίκησης, μικρομετόχων [μέσω Κεφαλαιαγορών ή μή]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el-GR" altLang="el-GR" sz="2000" smtClean="0"/>
              <a:t>ΒΝ ως μέλος ΔΣ ΕΒΕΑ</a:t>
            </a:r>
            <a:r>
              <a:rPr lang="en-US" altLang="el-GR" sz="2000" smtClean="0"/>
              <a:t>: </a:t>
            </a:r>
            <a:r>
              <a:rPr lang="el-GR" altLang="el-GR" sz="2000" smtClean="0"/>
              <a:t>συμβολή στις </a:t>
            </a:r>
            <a:r>
              <a:rPr lang="el-GR" altLang="el-GR" sz="2000" b="1" smtClean="0"/>
              <a:t>‘Αρχές ΕΔ στην Ελλάδα: Συστάσεις γιά την Ενίσχυση της Αποτελεσματικότητας και του Ανταγωνιστικού Μετασχηματισμού της</a:t>
            </a:r>
            <a:r>
              <a:rPr lang="el-GR" altLang="el-GR" sz="2000" smtClean="0"/>
              <a:t> [χώρας]’, ’99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l-GR" altLang="el-GR" sz="2000" smtClean="0"/>
              <a:t>         Πρωτοστάτησαν καθηγ. Στ. Θωμαδάκης, Εμμ. Ξανθάκης και Λένα Τσιπούρη Παν. Αθηνών</a:t>
            </a:r>
            <a:endParaRPr lang="en-US" altLang="el-GR" sz="2000" smtClean="0"/>
          </a:p>
          <a:p>
            <a:pPr marL="609600" indent="-609600" eaLnBrk="1" hangingPunct="1">
              <a:lnSpc>
                <a:spcPct val="80000"/>
              </a:lnSpc>
            </a:pPr>
            <a:r>
              <a:rPr lang="el-GR" altLang="el-GR" sz="2000" smtClean="0"/>
              <a:t>Βασίστηκε</a:t>
            </a:r>
            <a:r>
              <a:rPr lang="en-US" altLang="el-GR" sz="2000" smtClean="0"/>
              <a:t> </a:t>
            </a:r>
            <a:r>
              <a:rPr lang="el-GR" altLang="el-GR" sz="2000" smtClean="0"/>
              <a:t>στα</a:t>
            </a:r>
            <a:r>
              <a:rPr lang="en-US" altLang="el-GR" sz="2000" smtClean="0"/>
              <a:t> «OECD Principles of Corporate Governance» Doc. SG</a:t>
            </a:r>
            <a:r>
              <a:rPr lang="el-GR" altLang="el-GR" sz="2000" smtClean="0"/>
              <a:t>/</a:t>
            </a:r>
            <a:r>
              <a:rPr lang="en-US" altLang="el-GR" sz="2000" smtClean="0"/>
              <a:t>CG</a:t>
            </a:r>
            <a:r>
              <a:rPr lang="el-GR" altLang="el-GR" sz="2000" smtClean="0"/>
              <a:t> [99] 5 </a:t>
            </a:r>
            <a:r>
              <a:rPr lang="en-US" altLang="el-GR" sz="2000" smtClean="0"/>
              <a:t>Apr</a:t>
            </a:r>
            <a:r>
              <a:rPr lang="el-GR" altLang="el-GR" sz="2000" smtClean="0"/>
              <a:t>. ’99...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el-GR" altLang="el-GR" sz="2000" b="1" smtClean="0"/>
              <a:t>‘Εταιρική Διακυβέρνηση’</a:t>
            </a:r>
            <a:r>
              <a:rPr lang="el-GR" altLang="el-GR" sz="2000" smtClean="0"/>
              <a:t>, Βασ. Νικολετοπουλος</a:t>
            </a:r>
            <a:r>
              <a:rPr lang="fr-FR" altLang="el-GR" sz="2000" smtClean="0"/>
              <a:t>©, </a:t>
            </a:r>
            <a:r>
              <a:rPr lang="el-GR" altLang="el-GR" sz="2000" smtClean="0"/>
              <a:t>Έκδοση</a:t>
            </a:r>
            <a:r>
              <a:rPr lang="fr-FR" altLang="el-GR" sz="2000" smtClean="0"/>
              <a:t> Reputation Management Institute, </a:t>
            </a:r>
            <a:r>
              <a:rPr lang="el-GR" altLang="el-GR" sz="2000" smtClean="0"/>
              <a:t>Αθήνα</a:t>
            </a:r>
            <a:r>
              <a:rPr lang="fr-FR" altLang="el-GR" sz="2000" smtClean="0"/>
              <a:t>, </a:t>
            </a:r>
            <a:r>
              <a:rPr lang="el-GR" altLang="el-GR" sz="2000" smtClean="0"/>
              <a:t>Ιαν</a:t>
            </a:r>
            <a:r>
              <a:rPr lang="fr-FR" altLang="el-GR" sz="2000" smtClean="0"/>
              <a:t> </a:t>
            </a:r>
            <a:r>
              <a:rPr lang="el-GR" altLang="el-GR" sz="2000" smtClean="0"/>
              <a:t>’</a:t>
            </a:r>
            <a:r>
              <a:rPr lang="fr-FR" altLang="el-GR" sz="2000" smtClean="0"/>
              <a:t>03</a:t>
            </a:r>
            <a:endParaRPr lang="el-GR" altLang="el-GR" sz="2000" b="1" smtClean="0"/>
          </a:p>
          <a:p>
            <a:pPr marL="609600" indent="-609600" eaLnBrk="1" hangingPunct="1">
              <a:lnSpc>
                <a:spcPct val="80000"/>
              </a:lnSpc>
            </a:pPr>
            <a:endParaRPr lang="el-GR" altLang="el-GR" sz="2000" smtClean="0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0" y="-7938"/>
            <a:ext cx="2667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l-GR" b="1">
                <a:solidFill>
                  <a:srgbClr val="FF3300"/>
                </a:solidFill>
                <a:latin typeface="Times New Roman" pitchFamily="18" charset="0"/>
              </a:rPr>
              <a:t>Natural Resources GP</a:t>
            </a:r>
            <a:endParaRPr lang="el-GR" altLang="el-GR" b="1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4101" name="Θέση υποσέλιδου 1"/>
          <p:cNvSpPr>
            <a:spLocks noGrp="1"/>
          </p:cNvSpPr>
          <p:nvPr>
            <p:ph type="ftr" sz="quarter" idx="11"/>
          </p:nvPr>
        </p:nvSpPr>
        <p:spPr>
          <a:xfrm>
            <a:off x="2667000" y="6172200"/>
            <a:ext cx="3962400" cy="54927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l-GR" altLang="el-GR" sz="1200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4102" name="Θέση αριθμού διαφάνειας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1037605-7EF7-472E-9E48-C966D9AD88EC}" type="slidenum">
              <a:rPr lang="el-GR" altLang="el-GR" smtClean="0"/>
              <a:pPr/>
              <a:t>3</a:t>
            </a:fld>
            <a:endParaRPr lang="el-GR" altLang="el-GR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altLang="el-GR" sz="2800" b="1" smtClean="0">
                <a:solidFill>
                  <a:srgbClr val="000000"/>
                </a:solidFill>
              </a:rPr>
              <a:t>Θεσμοί ΕΔ και Σύγκρουση Συμφερόντων</a:t>
            </a:r>
            <a:endParaRPr lang="el-GR" altLang="el-GR" smtClean="0"/>
          </a:p>
        </p:txBody>
      </p:sp>
      <p:sp>
        <p:nvSpPr>
          <p:cNvPr id="512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3200400" cy="4114800"/>
          </a:xfrm>
        </p:spPr>
        <p:txBody>
          <a:bodyPr/>
          <a:lstStyle/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endParaRPr lang="el-GR" altLang="el-GR" sz="1400" smtClean="0"/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endParaRPr lang="el-GR" altLang="el-GR" sz="1400" smtClean="0"/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endParaRPr lang="el-GR" altLang="el-GR" sz="1400" smtClean="0"/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el-GR" altLang="el-GR" sz="1400" smtClean="0"/>
              <a:t>Μέτοχοι που δεν μετέχουν στο ΔΣ ή στο </a:t>
            </a:r>
            <a:r>
              <a:rPr lang="en-US" altLang="el-GR" sz="1400" smtClean="0"/>
              <a:t>management:</a:t>
            </a:r>
            <a:r>
              <a:rPr lang="el-GR" altLang="el-GR" sz="1400" smtClean="0"/>
              <a:t>  θεσμικοί ή μικρομέτοχοι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el-GR" altLang="el-GR" sz="1400" smtClean="0"/>
              <a:t>Μέτοχοι που μετέχουν στο ΔΣ</a:t>
            </a:r>
            <a:r>
              <a:rPr lang="en-US" altLang="el-GR" sz="1400" smtClean="0"/>
              <a:t>:</a:t>
            </a:r>
            <a:r>
              <a:rPr lang="el-GR" altLang="el-GR" sz="1400" smtClean="0"/>
              <a:t> μεγαλομέτοχοι, </a:t>
            </a:r>
            <a:r>
              <a:rPr lang="en-US" altLang="el-GR" sz="1400" smtClean="0"/>
              <a:t>venture capitalists</a:t>
            </a:r>
            <a:r>
              <a:rPr lang="el-GR" altLang="el-GR" sz="1400" smtClean="0"/>
              <a:t>, εκπρόσωποι μειοψηφίας κλπ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en-US" altLang="el-GR" sz="1400" smtClean="0"/>
              <a:t>Directors</a:t>
            </a:r>
            <a:r>
              <a:rPr lang="el-GR" altLang="el-GR" sz="1400" smtClean="0"/>
              <a:t>-</a:t>
            </a:r>
            <a:r>
              <a:rPr lang="en-US" altLang="el-GR" sz="1400" smtClean="0"/>
              <a:t>Managers</a:t>
            </a:r>
            <a:r>
              <a:rPr lang="el-GR" altLang="el-GR" sz="1400" smtClean="0"/>
              <a:t>, μή μέτοχοι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fr-CA" altLang="el-GR" sz="1400" smtClean="0"/>
              <a:t>Managers</a:t>
            </a:r>
            <a:r>
              <a:rPr lang="el-GR" altLang="el-GR" sz="1400" smtClean="0"/>
              <a:t>, που δεν είναι στο ΔΣ ούτε μέτοχοι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el-GR" altLang="el-GR" sz="1400" smtClean="0"/>
              <a:t>Εξωτερικοί </a:t>
            </a:r>
            <a:r>
              <a:rPr lang="en-US" altLang="el-GR" sz="1400" smtClean="0"/>
              <a:t>directors</a:t>
            </a:r>
            <a:r>
              <a:rPr lang="el-GR" altLang="el-GR" sz="1400" smtClean="0"/>
              <a:t>, μη μέτοχοι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en-US" altLang="el-GR" sz="1400" smtClean="0"/>
              <a:t>Directors</a:t>
            </a:r>
            <a:r>
              <a:rPr lang="el-GR" altLang="el-GR" sz="1400" smtClean="0"/>
              <a:t>-</a:t>
            </a:r>
            <a:r>
              <a:rPr lang="en-US" altLang="el-GR" sz="1400" smtClean="0"/>
              <a:t>Managers</a:t>
            </a:r>
            <a:r>
              <a:rPr lang="el-GR" altLang="el-GR" sz="1400" smtClean="0"/>
              <a:t>, που είναι και μέτοχοι, π.χ. συχνά ο Διευθύνων Σύμβουλος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endParaRPr lang="el-GR" altLang="el-GR" sz="1400" smtClean="0"/>
          </a:p>
        </p:txBody>
      </p:sp>
      <p:pic>
        <p:nvPicPr>
          <p:cNvPr id="5124" name="Picture 7"/>
          <p:cNvPicPr>
            <a:picLocks noChangeAspect="1" noChangeArrowheads="1"/>
          </p:cNvPicPr>
          <p:nvPr>
            <p:ph type="body"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3886200" y="2057400"/>
            <a:ext cx="4800600" cy="3352800"/>
          </a:xfrm>
          <a:noFill/>
        </p:spPr>
      </p:pic>
      <p:sp>
        <p:nvSpPr>
          <p:cNvPr id="5125" name="Text Box 4"/>
          <p:cNvSpPr txBox="1">
            <a:spLocks noChangeArrowheads="1"/>
          </p:cNvSpPr>
          <p:nvPr/>
        </p:nvSpPr>
        <p:spPr bwMode="auto">
          <a:xfrm>
            <a:off x="0" y="-7938"/>
            <a:ext cx="2667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l-GR" b="1">
                <a:solidFill>
                  <a:srgbClr val="FF3300"/>
                </a:solidFill>
                <a:latin typeface="Times New Roman" pitchFamily="18" charset="0"/>
              </a:rPr>
              <a:t>Natural Resources GP</a:t>
            </a:r>
            <a:endParaRPr lang="el-GR" altLang="el-GR" b="1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5126" name="Θέση υποσέλιδου 1"/>
          <p:cNvSpPr>
            <a:spLocks noGrp="1"/>
          </p:cNvSpPr>
          <p:nvPr>
            <p:ph type="ftr" sz="quarter" idx="11"/>
          </p:nvPr>
        </p:nvSpPr>
        <p:spPr>
          <a:xfrm>
            <a:off x="2667000" y="6245225"/>
            <a:ext cx="38862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l-GR" altLang="el-GR" sz="1200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5127" name="Θέση αριθμού διαφάνειας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B5FF57C-376E-4C75-B56F-81D91A878F2C}" type="slidenum">
              <a:rPr lang="el-GR" altLang="el-GR" smtClean="0"/>
              <a:pPr/>
              <a:t>4</a:t>
            </a:fld>
            <a:endParaRPr lang="el-GR" altLang="el-GR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altLang="el-GR" sz="2800" b="1" smtClean="0">
                <a:solidFill>
                  <a:srgbClr val="000000"/>
                </a:solidFill>
              </a:rPr>
              <a:t>Θεσμοί ΕΔ και Σύγκρουση Συμφερόντων</a:t>
            </a:r>
            <a:endParaRPr lang="el-GR" altLang="el-G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l-GR" altLang="el-GR" sz="2000" b="1" smtClean="0"/>
              <a:t>Επιτυχίες στην πράξη, </a:t>
            </a:r>
            <a:r>
              <a:rPr lang="el-GR" altLang="el-GR" sz="1800" b="1" smtClean="0"/>
              <a:t>ως πρός τη σύγκρουση συμφερόντων </a:t>
            </a:r>
          </a:p>
          <a:p>
            <a:pPr eaLnBrk="1" hangingPunct="1">
              <a:lnSpc>
                <a:spcPct val="80000"/>
              </a:lnSpc>
            </a:pPr>
            <a:endParaRPr lang="el-GR" altLang="el-GR" sz="1800" smtClean="0"/>
          </a:p>
          <a:p>
            <a:pPr eaLnBrk="1" hangingPunct="1">
              <a:lnSpc>
                <a:spcPct val="80000"/>
              </a:lnSpc>
            </a:pPr>
            <a:r>
              <a:rPr lang="el-GR" altLang="el-GR" sz="2000" b="1" smtClean="0"/>
              <a:t>Μη εκτελεστικά &amp; ανεξάρτητα μη εκτελεστικά μέλη ΔΣ</a:t>
            </a:r>
            <a:r>
              <a:rPr lang="el-GR" altLang="el-GR" sz="20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l-GR" altLang="el-GR" sz="2000" b="1" smtClean="0"/>
              <a:t>Εσωτερικός κανονισμός λειτουργίας </a:t>
            </a:r>
          </a:p>
          <a:p>
            <a:pPr eaLnBrk="1" hangingPunct="1">
              <a:lnSpc>
                <a:spcPct val="80000"/>
              </a:lnSpc>
            </a:pPr>
            <a:r>
              <a:rPr lang="el-GR" altLang="el-GR" sz="2000" b="1" smtClean="0"/>
              <a:t>Επιτροπή ΔΣ γιά εσ. έλεγχο, μονάδα εσ. ελέγχου</a:t>
            </a:r>
            <a:endParaRPr lang="el-GR" altLang="el-GR" sz="2000" smtClean="0"/>
          </a:p>
          <a:p>
            <a:pPr eaLnBrk="1" hangingPunct="1">
              <a:lnSpc>
                <a:spcPct val="80000"/>
              </a:lnSpc>
            </a:pPr>
            <a:r>
              <a:rPr lang="el-GR" altLang="el-GR" sz="2000" b="1" smtClean="0"/>
              <a:t>Προστασία μικρομετόχων και θεσμικών</a:t>
            </a:r>
            <a:r>
              <a:rPr lang="en-US" altLang="el-GR" sz="2000" b="1" smtClean="0"/>
              <a:t>: </a:t>
            </a:r>
            <a:r>
              <a:rPr lang="el-GR" altLang="el-GR" sz="2000" b="1" smtClean="0"/>
              <a:t>εκπρόσωποι </a:t>
            </a:r>
            <a:r>
              <a:rPr lang="el-GR" altLang="el-GR" sz="2000" smtClean="0"/>
              <a:t>πχ σε ΟΤΕ, ΕΛΠΕ,...</a:t>
            </a:r>
          </a:p>
          <a:p>
            <a:pPr eaLnBrk="1" hangingPunct="1">
              <a:lnSpc>
                <a:spcPct val="80000"/>
              </a:lnSpc>
            </a:pPr>
            <a:r>
              <a:rPr lang="el-GR" altLang="el-GR" sz="2000" b="1" smtClean="0"/>
              <a:t>Υποχρεώσεις γνωστοποίησης</a:t>
            </a:r>
            <a:r>
              <a:rPr lang="el-GR" altLang="el-GR" sz="2000" smtClean="0"/>
              <a:t> γιά ιδιοκτησιακό καθεστώς και διακυβέρνηση εταιρείας</a:t>
            </a:r>
          </a:p>
          <a:p>
            <a:pPr eaLnBrk="1" hangingPunct="1">
              <a:lnSpc>
                <a:spcPct val="80000"/>
              </a:lnSpc>
            </a:pPr>
            <a:r>
              <a:rPr lang="el-GR" altLang="el-GR" sz="2000" b="1" smtClean="0"/>
              <a:t>Δικαιώματα μετόχων και πρόσθετες γνωστοποιήσεις</a:t>
            </a:r>
            <a:r>
              <a:rPr lang="el-GR" altLang="el-GR" sz="2000" smtClean="0"/>
              <a:t> προς μετόχους πρό ΓΣ</a:t>
            </a:r>
          </a:p>
          <a:p>
            <a:pPr eaLnBrk="1" hangingPunct="1">
              <a:lnSpc>
                <a:spcPct val="80000"/>
              </a:lnSpc>
            </a:pPr>
            <a:r>
              <a:rPr lang="el-GR" altLang="el-GR" sz="2000" b="1" smtClean="0"/>
              <a:t>Αποκάλυψη και διάχυση πληροφοριών</a:t>
            </a:r>
            <a:r>
              <a:rPr lang="el-GR" altLang="el-GR" sz="2000" smtClean="0"/>
              <a:t> γιά την εταιρεία – με την μεγάλη βοήθεια του διαδικτύου</a:t>
            </a:r>
          </a:p>
          <a:p>
            <a:pPr eaLnBrk="1" hangingPunct="1">
              <a:lnSpc>
                <a:spcPct val="80000"/>
              </a:lnSpc>
            </a:pPr>
            <a:r>
              <a:rPr lang="el-GR" altLang="el-GR" sz="2000" b="1" smtClean="0"/>
              <a:t>Πρόεδρος και Δνων Σύμβουλος</a:t>
            </a:r>
            <a:r>
              <a:rPr lang="el-GR" altLang="el-GR" sz="2000" smtClean="0"/>
              <a:t> – διακριτοί ρόλοι </a:t>
            </a:r>
            <a:r>
              <a:rPr lang="el-GR" altLang="el-GR" sz="2400" b="1" smtClean="0">
                <a:solidFill>
                  <a:srgbClr val="FF3300"/>
                </a:solidFill>
              </a:rPr>
              <a:t>+</a:t>
            </a:r>
            <a:endParaRPr lang="en-US" altLang="el-GR" sz="2400" b="1" smtClean="0">
              <a:solidFill>
                <a:srgbClr val="FF33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l-GR" altLang="el-GR" sz="2000" b="1" smtClean="0"/>
              <a:t>Στρατηγικός ρόλος ΔΣ</a:t>
            </a:r>
            <a:r>
              <a:rPr lang="en-US" altLang="el-GR" sz="2000" smtClean="0"/>
              <a:t>: </a:t>
            </a:r>
            <a:r>
              <a:rPr lang="el-GR" altLang="el-GR" sz="2000" smtClean="0"/>
              <a:t>διαμορφώνει?? ..ή εποπτεύει και ελέγχει?? 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0" y="-7938"/>
            <a:ext cx="2667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l-GR" b="1">
                <a:solidFill>
                  <a:srgbClr val="FF3300"/>
                </a:solidFill>
                <a:latin typeface="Times New Roman" pitchFamily="18" charset="0"/>
              </a:rPr>
              <a:t>Natural Resources GP</a:t>
            </a:r>
            <a:endParaRPr lang="el-GR" altLang="el-GR" b="1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6149" name="Θέση υποσέλιδου 1"/>
          <p:cNvSpPr>
            <a:spLocks noGrp="1"/>
          </p:cNvSpPr>
          <p:nvPr>
            <p:ph type="ftr" sz="quarter" idx="11"/>
          </p:nvPr>
        </p:nvSpPr>
        <p:spPr>
          <a:xfrm>
            <a:off x="2895600" y="6245225"/>
            <a:ext cx="38100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l-GR" altLang="el-GR" sz="1200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6150" name="Θέση αριθμού διαφάνειας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CA36079-C565-401D-AD2F-D33B469228C7}" type="slidenum">
              <a:rPr lang="el-GR" altLang="el-GR" smtClean="0"/>
              <a:pPr/>
              <a:t>5</a:t>
            </a:fld>
            <a:endParaRPr lang="el-GR" altLang="el-GR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altLang="el-GR" sz="2800" b="1" smtClean="0">
                <a:solidFill>
                  <a:srgbClr val="000000"/>
                </a:solidFill>
              </a:rPr>
              <a:t>Θεσμοί ΕΔ και Σύγκρουση Συμφερόντων</a:t>
            </a:r>
            <a:endParaRPr lang="el-GR" altLang="el-G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l-GR" altLang="el-GR" sz="1800" b="1" smtClean="0"/>
              <a:t>Αποτυχίες</a:t>
            </a:r>
            <a:r>
              <a:rPr lang="el-GR" altLang="el-GR" sz="1800" smtClean="0"/>
              <a:t> </a:t>
            </a:r>
            <a:r>
              <a:rPr lang="el-GR" altLang="el-GR" sz="1800" b="1" smtClean="0"/>
              <a:t>στην πράξη, </a:t>
            </a:r>
            <a:r>
              <a:rPr lang="el-GR" altLang="el-GR" sz="1600" b="1" smtClean="0"/>
              <a:t>ως πρός τη σύγκρουση συμφερόντων </a:t>
            </a:r>
            <a:r>
              <a:rPr lang="el-GR" altLang="el-GR" sz="1800" smtClean="0"/>
              <a:t> </a:t>
            </a:r>
          </a:p>
          <a:p>
            <a:pPr eaLnBrk="1" hangingPunct="1">
              <a:lnSpc>
                <a:spcPct val="80000"/>
              </a:lnSpc>
            </a:pPr>
            <a:endParaRPr lang="el-GR" altLang="el-GR" sz="1800" smtClean="0"/>
          </a:p>
          <a:p>
            <a:pPr eaLnBrk="1" hangingPunct="1">
              <a:lnSpc>
                <a:spcPct val="80000"/>
              </a:lnSpc>
            </a:pPr>
            <a:r>
              <a:rPr lang="el-GR" altLang="el-GR" sz="1800" b="1" smtClean="0"/>
              <a:t>Συχνά</a:t>
            </a:r>
            <a:r>
              <a:rPr lang="el-GR" altLang="el-GR" sz="1800" smtClean="0"/>
              <a:t> απλή άσκηση </a:t>
            </a:r>
            <a:r>
              <a:rPr lang="el-GR" altLang="el-GR" sz="1800" b="1" smtClean="0"/>
              <a:t>b</a:t>
            </a:r>
            <a:r>
              <a:rPr lang="en-US" altLang="el-GR" sz="1800" b="1" smtClean="0"/>
              <a:t>ox</a:t>
            </a:r>
            <a:r>
              <a:rPr lang="el-GR" altLang="el-GR" sz="1800" b="1" smtClean="0"/>
              <a:t>-</a:t>
            </a:r>
            <a:r>
              <a:rPr lang="en-US" altLang="el-GR" sz="1800" b="1" smtClean="0"/>
              <a:t>ticking</a:t>
            </a:r>
            <a:endParaRPr lang="el-GR" altLang="el-GR" sz="1800" b="1" smtClean="0"/>
          </a:p>
          <a:p>
            <a:pPr eaLnBrk="1" hangingPunct="1">
              <a:lnSpc>
                <a:spcPct val="80000"/>
              </a:lnSpc>
            </a:pPr>
            <a:r>
              <a:rPr lang="el-GR" altLang="el-GR" sz="1800" smtClean="0"/>
              <a:t>Πολλές </a:t>
            </a:r>
            <a:r>
              <a:rPr lang="el-GR" altLang="el-GR" sz="1800" b="1" smtClean="0"/>
              <a:t>οικογενειακές επιχειρήσεις με ανύπαρκτη ΕΔ</a:t>
            </a:r>
            <a:r>
              <a:rPr lang="en-US" altLang="el-GR" sz="1800" smtClean="0"/>
              <a:t>: </a:t>
            </a:r>
            <a:r>
              <a:rPr lang="el-GR" altLang="el-GR" sz="1800" smtClean="0"/>
              <a:t>μεγαλομέτοχος=Δνων=‘καπετάν ένας’. Ουσιαστικά μη εισηγμένες</a:t>
            </a:r>
          </a:p>
          <a:p>
            <a:pPr eaLnBrk="1" hangingPunct="1">
              <a:lnSpc>
                <a:spcPct val="80000"/>
              </a:lnSpc>
            </a:pPr>
            <a:r>
              <a:rPr lang="el-GR" altLang="el-GR" sz="1800" smtClean="0"/>
              <a:t>Φιάσκο ‘</a:t>
            </a:r>
            <a:r>
              <a:rPr lang="el-GR" altLang="el-GR" sz="1800" b="1" smtClean="0"/>
              <a:t>Βασικού Μετόχου</a:t>
            </a:r>
            <a:r>
              <a:rPr lang="el-GR" altLang="el-GR" sz="1800" smtClean="0"/>
              <a:t>’</a:t>
            </a:r>
          </a:p>
          <a:p>
            <a:pPr eaLnBrk="1" hangingPunct="1">
              <a:lnSpc>
                <a:spcPct val="80000"/>
              </a:lnSpc>
            </a:pPr>
            <a:r>
              <a:rPr lang="el-GR" altLang="el-GR" sz="1800" smtClean="0"/>
              <a:t>Πρόεδρος και Δνων Σύμβουλος μη διακριτοί ρόλοι </a:t>
            </a:r>
            <a:r>
              <a:rPr lang="el-GR" altLang="el-GR" sz="2000" b="1" smtClean="0">
                <a:solidFill>
                  <a:srgbClr val="FF3300"/>
                </a:solidFill>
              </a:rPr>
              <a:t>-</a:t>
            </a:r>
            <a:endParaRPr lang="en-US" altLang="el-GR" sz="2000" b="1" smtClean="0">
              <a:solidFill>
                <a:srgbClr val="FF3300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l-GR" altLang="el-GR" sz="1800" smtClean="0"/>
              <a:t>     πχ. ΔΕΗ πρό ετών</a:t>
            </a:r>
          </a:p>
          <a:p>
            <a:pPr eaLnBrk="1" hangingPunct="1">
              <a:lnSpc>
                <a:spcPct val="80000"/>
              </a:lnSpc>
            </a:pPr>
            <a:r>
              <a:rPr lang="el-GR" altLang="el-GR" sz="1800" smtClean="0"/>
              <a:t>Κάποιοι μεγαλομέτοχοι χρεώνουν </a:t>
            </a:r>
            <a:r>
              <a:rPr lang="el-GR" altLang="el-GR" sz="1800" b="1" smtClean="0"/>
              <a:t>μεγάλες αμοιβές</a:t>
            </a:r>
            <a:r>
              <a:rPr lang="el-GR" altLang="el-GR" sz="1800" smtClean="0"/>
              <a:t> σε ζημιογόνες εταιρείες</a:t>
            </a:r>
          </a:p>
          <a:p>
            <a:pPr eaLnBrk="1" hangingPunct="1">
              <a:lnSpc>
                <a:spcPct val="80000"/>
              </a:lnSpc>
            </a:pPr>
            <a:r>
              <a:rPr lang="el-GR" altLang="el-GR" sz="1800" smtClean="0"/>
              <a:t>Ανάλυση </a:t>
            </a:r>
            <a:r>
              <a:rPr lang="el-GR" altLang="el-GR" sz="1800" b="1" smtClean="0"/>
              <a:t>ρίσκου</a:t>
            </a:r>
            <a:r>
              <a:rPr lang="el-GR" altLang="el-GR" sz="1800" smtClean="0"/>
              <a:t> &amp; αντιμετώπισή του</a:t>
            </a:r>
          </a:p>
          <a:p>
            <a:pPr eaLnBrk="1" hangingPunct="1">
              <a:lnSpc>
                <a:spcPct val="80000"/>
              </a:lnSpc>
            </a:pPr>
            <a:r>
              <a:rPr lang="el-GR" altLang="el-GR" sz="1800" b="1" smtClean="0"/>
              <a:t>Κουρέματα σε τράπεζες και ταμεία</a:t>
            </a:r>
            <a:r>
              <a:rPr lang="en-US" altLang="el-GR" sz="1800" smtClean="0"/>
              <a:t>: </a:t>
            </a:r>
            <a:r>
              <a:rPr lang="el-GR" altLang="el-GR" sz="1800" smtClean="0"/>
              <a:t>ουδεμία προστασία μετόχων </a:t>
            </a:r>
          </a:p>
          <a:p>
            <a:pPr eaLnBrk="1" hangingPunct="1">
              <a:lnSpc>
                <a:spcPct val="80000"/>
              </a:lnSpc>
            </a:pPr>
            <a:r>
              <a:rPr lang="el-GR" altLang="el-GR" sz="1800" smtClean="0"/>
              <a:t>Αρκετές </a:t>
            </a:r>
            <a:r>
              <a:rPr lang="el-GR" altLang="el-GR" sz="1800" b="1" smtClean="0"/>
              <a:t>Γενικές Συνελεύσεις</a:t>
            </a:r>
            <a:r>
              <a:rPr lang="el-GR" altLang="el-GR" sz="1800" smtClean="0"/>
              <a:t> απλή </a:t>
            </a:r>
            <a:r>
              <a:rPr lang="el-GR" altLang="el-GR" sz="1800" b="1" smtClean="0"/>
              <a:t>τυπική διαδικασία</a:t>
            </a:r>
            <a:r>
              <a:rPr lang="en-US" altLang="el-GR" sz="1800" b="1" smtClean="0"/>
              <a:t> </a:t>
            </a:r>
            <a:endParaRPr lang="el-GR" altLang="el-GR" sz="1800" b="1" smtClean="0"/>
          </a:p>
          <a:p>
            <a:pPr eaLnBrk="1" hangingPunct="1">
              <a:lnSpc>
                <a:spcPct val="80000"/>
              </a:lnSpc>
            </a:pPr>
            <a:r>
              <a:rPr lang="en-US" altLang="el-GR" sz="1800" b="1" smtClean="0"/>
              <a:t>ΕΔ Ταμε</a:t>
            </a:r>
            <a:r>
              <a:rPr lang="el-GR" altLang="el-GR" sz="1800" b="1" smtClean="0"/>
              <a:t>ίων, Νοσοκομείων</a:t>
            </a:r>
            <a:r>
              <a:rPr lang="el-GR" altLang="el-GR" sz="1800" smtClean="0"/>
              <a:t> κλπ ΧΧΧ</a:t>
            </a:r>
          </a:p>
          <a:p>
            <a:pPr eaLnBrk="1" hangingPunct="1">
              <a:lnSpc>
                <a:spcPct val="80000"/>
              </a:lnSpc>
            </a:pPr>
            <a:r>
              <a:rPr lang="el-GR" altLang="el-GR" sz="1800" b="1" smtClean="0"/>
              <a:t>Αποτελεσματικότητα και Ανταγωνιστικός Μετασχηματισμός της</a:t>
            </a:r>
            <a:r>
              <a:rPr lang="el-GR" altLang="el-GR" sz="1800" smtClean="0"/>
              <a:t> [χώρας]’ Ουδέν σχόλιον, αλλά η ευθύνη όχι μόνο της ΕΔ...</a:t>
            </a:r>
          </a:p>
          <a:p>
            <a:pPr eaLnBrk="1" hangingPunct="1">
              <a:lnSpc>
                <a:spcPct val="80000"/>
              </a:lnSpc>
            </a:pPr>
            <a:endParaRPr lang="el-GR" altLang="el-GR" sz="1800" smtClean="0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0" y="-7938"/>
            <a:ext cx="2667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l-GR" b="1">
                <a:solidFill>
                  <a:srgbClr val="FF3300"/>
                </a:solidFill>
                <a:latin typeface="Times New Roman" pitchFamily="18" charset="0"/>
              </a:rPr>
              <a:t>Natural Resources GP</a:t>
            </a:r>
            <a:endParaRPr lang="el-GR" altLang="el-GR" b="1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7173" name="Θέση υποσέλιδου 1"/>
          <p:cNvSpPr>
            <a:spLocks noGrp="1"/>
          </p:cNvSpPr>
          <p:nvPr>
            <p:ph type="ftr" sz="quarter" idx="11"/>
          </p:nvPr>
        </p:nvSpPr>
        <p:spPr>
          <a:xfrm>
            <a:off x="2819400" y="6245225"/>
            <a:ext cx="38862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l-GR" altLang="el-GR" sz="1200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7174" name="Θέση αριθμού διαφάνειας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7DC9533-F4B9-4EC6-935C-9D08786607FF}" type="slidenum">
              <a:rPr lang="el-GR" altLang="el-GR" smtClean="0"/>
              <a:pPr/>
              <a:t>6</a:t>
            </a:fld>
            <a:endParaRPr lang="el-GR" altLang="el-GR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altLang="el-GR" sz="2800" b="1" smtClean="0">
                <a:solidFill>
                  <a:srgbClr val="000000"/>
                </a:solidFill>
              </a:rPr>
              <a:t>Θεσμοί ΕΔ και Σύγκρουση Συμφερόντων</a:t>
            </a:r>
            <a:endParaRPr lang="el-GR" altLang="el-G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l-GR" altLang="el-GR" sz="2200" smtClean="0"/>
          </a:p>
          <a:p>
            <a:pPr eaLnBrk="1" hangingPunct="1"/>
            <a:r>
              <a:rPr lang="el-GR" altLang="el-GR" sz="2200" smtClean="0"/>
              <a:t>Ευτυχώς υπάρχουν και μικρές νοικοκυρεμένες εισηγμένες όπου ΔΣ παρακολουθεί σχολαστικά κεφαλαιακή επάρκεια, ικανοποίηση πελατών &amp; στρατηγικών εταίρων, μερίδιο αγοράς – με ερωτηματολόγια και </a:t>
            </a:r>
            <a:r>
              <a:rPr lang="en-US" altLang="el-GR" sz="2200" smtClean="0"/>
              <a:t>benchmarking</a:t>
            </a:r>
            <a:r>
              <a:rPr lang="el-GR" altLang="el-GR" sz="2200" smtClean="0"/>
              <a:t>  </a:t>
            </a:r>
          </a:p>
          <a:p>
            <a:pPr eaLnBrk="1" hangingPunct="1"/>
            <a:r>
              <a:rPr lang="el-GR" altLang="el-GR" sz="2200" smtClean="0"/>
              <a:t>Παρατυπίες</a:t>
            </a:r>
            <a:r>
              <a:rPr lang="en-US" altLang="el-GR" sz="2200" smtClean="0"/>
              <a:t>: </a:t>
            </a:r>
            <a:r>
              <a:rPr lang="el-GR" altLang="el-GR" sz="2200" smtClean="0"/>
              <a:t>η ΕΔ τις αντιμετωπίζει...</a:t>
            </a:r>
          </a:p>
          <a:p>
            <a:pPr eaLnBrk="1" hangingPunct="1"/>
            <a:r>
              <a:rPr lang="el-GR" altLang="el-GR" sz="2200" smtClean="0"/>
              <a:t>...αλλά τις παρανομίες/απάτες</a:t>
            </a:r>
            <a:r>
              <a:rPr lang="en-US" altLang="el-GR" sz="2200" smtClean="0"/>
              <a:t>: </a:t>
            </a:r>
            <a:r>
              <a:rPr lang="el-GR" altLang="el-GR" sz="2200" smtClean="0"/>
              <a:t>δύσκολα ή καθόλου</a:t>
            </a:r>
          </a:p>
          <a:p>
            <a:pPr eaLnBrk="1" hangingPunct="1"/>
            <a:r>
              <a:rPr lang="el-GR" altLang="el-GR" sz="2200" smtClean="0"/>
              <a:t>Ουσία ή </a:t>
            </a:r>
            <a:r>
              <a:rPr lang="en-US" altLang="el-GR" sz="2200" smtClean="0"/>
              <a:t>Box ticking</a:t>
            </a:r>
            <a:r>
              <a:rPr lang="el-GR" altLang="el-GR" sz="2200" smtClean="0"/>
              <a:t>?</a:t>
            </a:r>
            <a:r>
              <a:rPr lang="en-US" altLang="el-GR" sz="2200" smtClean="0"/>
              <a:t>:</a:t>
            </a:r>
            <a:r>
              <a:rPr lang="el-GR" altLang="el-GR" sz="2200" smtClean="0"/>
              <a:t> όπως το άρθρο 114 – ‘εναπόκειται στον πατριωτισμό των Ελλήνων’</a:t>
            </a:r>
          </a:p>
          <a:p>
            <a:pPr eaLnBrk="1" hangingPunct="1"/>
            <a:r>
              <a:rPr lang="el-GR" altLang="el-GR" sz="2200" smtClean="0"/>
              <a:t>Όλα ανάγονται στην </a:t>
            </a:r>
            <a:r>
              <a:rPr lang="el-GR" altLang="el-GR" sz="2200" b="1" smtClean="0"/>
              <a:t>ακεραιότητα</a:t>
            </a:r>
            <a:r>
              <a:rPr lang="el-GR" altLang="el-GR" sz="2200" smtClean="0"/>
              <a:t> των κυρίων μετόχων</a:t>
            </a:r>
            <a:r>
              <a:rPr lang="en-US" altLang="el-GR" sz="2200" smtClean="0"/>
              <a:t> </a:t>
            </a:r>
            <a:endParaRPr lang="el-GR" altLang="el-GR" sz="2200" smtClean="0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0" y="-7938"/>
            <a:ext cx="2667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l-GR" b="1">
                <a:solidFill>
                  <a:srgbClr val="FF3300"/>
                </a:solidFill>
                <a:latin typeface="Times New Roman" pitchFamily="18" charset="0"/>
              </a:rPr>
              <a:t>Natural Resources GP</a:t>
            </a:r>
            <a:endParaRPr lang="el-GR" altLang="el-GR" b="1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8197" name="Θέση υποσέλιδου 1"/>
          <p:cNvSpPr>
            <a:spLocks noGrp="1"/>
          </p:cNvSpPr>
          <p:nvPr>
            <p:ph type="ftr" sz="quarter" idx="11"/>
          </p:nvPr>
        </p:nvSpPr>
        <p:spPr>
          <a:xfrm>
            <a:off x="2971800" y="6245225"/>
            <a:ext cx="38100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l-GR" altLang="el-GR" sz="1200"/>
              <a:t>Η Εταιρική Διακυβέρνηση ως Μηχανισμός Πρόληψης και Αντιμετώπισης της Οικονομικής Εγκληματικότητας στις Επιχειρήσεις, Αθήνα, Φεβ 17, ‘15</a:t>
            </a:r>
          </a:p>
        </p:txBody>
      </p:sp>
      <p:sp>
        <p:nvSpPr>
          <p:cNvPr id="8198" name="Θέση αριθμού διαφάνειας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205B6AF-AE8D-43D3-9724-C2637F6CB8C5}" type="slidenum">
              <a:rPr lang="el-GR" altLang="el-GR" smtClean="0"/>
              <a:pPr/>
              <a:t>7</a:t>
            </a:fld>
            <a:endParaRPr lang="el-GR" altLang="el-GR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pPr>
              <a:defRPr/>
            </a:pPr>
            <a:fld id="{E3019CC1-81D3-4381-80BE-9CB990950250}" type="slidenum">
              <a:rPr lang="el-GR" altLang="el-GR"/>
              <a:pPr>
                <a:defRPr/>
              </a:pPr>
              <a:t>8</a:t>
            </a:fld>
            <a:endParaRPr lang="el-GR" altLang="el-GR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 altLang="el-GR" sz="2800" b="1" smtClean="0">
                <a:solidFill>
                  <a:srgbClr val="000000"/>
                </a:solidFill>
              </a:rPr>
              <a:t>Θεσμοί ΕΔ και Σύγκρουση Συμφερόντων</a:t>
            </a:r>
            <a:endParaRPr lang="el-GR" sz="2800" b="1" smtClean="0">
              <a:solidFill>
                <a:srgbClr val="000000"/>
              </a:solidFill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indent="3886200">
              <a:buFontTx/>
              <a:buNone/>
              <a:tabLst>
                <a:tab pos="4229100" algn="l"/>
              </a:tabLst>
            </a:pPr>
            <a:endParaRPr lang="en-US" smtClean="0"/>
          </a:p>
          <a:p>
            <a:pPr indent="3886200">
              <a:buFontTx/>
              <a:buNone/>
              <a:tabLst>
                <a:tab pos="4229100" algn="l"/>
              </a:tabLst>
            </a:pPr>
            <a:endParaRPr lang="en-US" smtClean="0"/>
          </a:p>
          <a:p>
            <a:pPr indent="3886200" algn="r">
              <a:buFontTx/>
              <a:buNone/>
              <a:tabLst>
                <a:tab pos="4229100" algn="l"/>
              </a:tabLst>
            </a:pPr>
            <a:r>
              <a:rPr lang="en-US" smtClean="0"/>
              <a:t>                                                </a:t>
            </a:r>
            <a:r>
              <a:rPr lang="el-GR" sz="2800" smtClean="0"/>
              <a:t>Ευχαριστώ πολύ</a:t>
            </a:r>
          </a:p>
          <a:p>
            <a:pPr indent="3886200">
              <a:buFontTx/>
              <a:buNone/>
              <a:tabLst>
                <a:tab pos="4229100" algn="l"/>
              </a:tabLst>
            </a:pPr>
            <a:endParaRPr lang="en-US" sz="2400" smtClean="0"/>
          </a:p>
          <a:p>
            <a:pPr indent="3886200">
              <a:buFontTx/>
              <a:buNone/>
              <a:tabLst>
                <a:tab pos="4229100" algn="l"/>
              </a:tabLst>
            </a:pPr>
            <a:r>
              <a:rPr lang="en-US" sz="2400" smtClean="0"/>
              <a:t>    </a:t>
            </a:r>
            <a:r>
              <a:rPr lang="el-GR" sz="2400" smtClean="0"/>
              <a:t>Βασίλης Νικολετόπουλος</a:t>
            </a:r>
          </a:p>
          <a:p>
            <a:pPr indent="3886200">
              <a:buFontTx/>
              <a:buNone/>
              <a:tabLst>
                <a:tab pos="4229100" algn="l"/>
              </a:tabLst>
            </a:pPr>
            <a:r>
              <a:rPr lang="en-US" sz="2400" i="1" smtClean="0">
                <a:solidFill>
                  <a:srgbClr val="FF3300"/>
                </a:solidFill>
              </a:rPr>
              <a:t>    www.naturalresources.gr</a:t>
            </a:r>
            <a:endParaRPr lang="el-GR" sz="2400" i="1" smtClean="0">
              <a:solidFill>
                <a:srgbClr val="FF3300"/>
              </a:solidFill>
            </a:endParaRPr>
          </a:p>
          <a:p>
            <a:pPr indent="3886200">
              <a:buFontTx/>
              <a:buNone/>
              <a:tabLst>
                <a:tab pos="4229100" algn="l"/>
              </a:tabLst>
            </a:pPr>
            <a:endParaRPr lang="el-GR" sz="2400" i="1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564</Words>
  <Application>Microsoft Office PowerPoint</Application>
  <PresentationFormat>On-screen Show (4:3)</PresentationFormat>
  <Paragraphs>91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Default Design</vt:lpstr>
      <vt:lpstr>O Ρόλος Των Θεσμών Εταιρικής Διακυβέρνησης και η Αντιμετώπιση της Σύγκρουσης Συμφερόντων</vt:lpstr>
      <vt:lpstr>Θεσμοί ΕΔ και Σύγκρουση Συμφερόντων</vt:lpstr>
      <vt:lpstr>Θεσμοί ΕΔ και Σύγκρουση Συμφερόντων</vt:lpstr>
      <vt:lpstr>Θεσμοί ΕΔ και Σύγκρουση Συμφερόντων</vt:lpstr>
      <vt:lpstr>Θεσμοί ΕΔ και Σύγκρουση Συμφερόντων</vt:lpstr>
      <vt:lpstr>Θεσμοί ΕΔ και Σύγκρουση Συμφερόντων</vt:lpstr>
      <vt:lpstr>Θεσμοί ΕΔ και Σύγκρουση Συμφερόντων</vt:lpstr>
      <vt:lpstr>Θεσμοί ΕΔ και Σύγκρουση Συμφερόντων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Ρόλος Των Θεσμών Εταιρικής Διακυβέρνησης και η Αντιμετώπιση της Σύγκρουσης Συμφερόντων</dc:title>
  <dc:creator>V</dc:creator>
  <cp:lastModifiedBy>V</cp:lastModifiedBy>
  <cp:revision>13</cp:revision>
  <dcterms:created xsi:type="dcterms:W3CDTF">2015-02-16T15:59:09Z</dcterms:created>
  <dcterms:modified xsi:type="dcterms:W3CDTF">2015-02-17T10:32:25Z</dcterms:modified>
</cp:coreProperties>
</file>